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Montserrat Ultra-Bold" charset="1" panose="00000900000000000000"/>
      <p:regular r:id="rId32"/>
    </p:embeddedFont>
    <p:embeddedFont>
      <p:font typeface="Montserrat Bold" charset="1" panose="00000800000000000000"/>
      <p:regular r:id="rId33"/>
    </p:embeddedFont>
    <p:embeddedFont>
      <p:font typeface="Canva Sans" charset="1" panose="020B0503030501040103"/>
      <p:regular r:id="rId34"/>
    </p:embeddedFont>
    <p:embeddedFont>
      <p:font typeface="Poppins" charset="1" panose="00000500000000000000"/>
      <p:regular r:id="rId35"/>
    </p:embeddedFont>
    <p:embeddedFont>
      <p:font typeface="Canva Sans Bold" charset="1" panose="020B0803030501040103"/>
      <p:regular r:id="rId36"/>
    </p:embeddedFont>
    <p:embeddedFont>
      <p:font typeface="Poppins Bold" charset="1" panose="00000800000000000000"/>
      <p:regular r:id="rId37"/>
    </p:embeddedFont>
    <p:embeddedFont>
      <p:font typeface="League Spartan" charset="1" panose="00000800000000000000"/>
      <p:regular r:id="rId38"/>
    </p:embeddedFont>
    <p:embeddedFont>
      <p:font typeface="Montserrat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143500"/>
            <a:ext cx="18288000" cy="5143500"/>
            <a:chOff x="0" y="0"/>
            <a:chExt cx="24384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68" t="36411" r="0" b="15841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1848" y="1502259"/>
            <a:ext cx="17264304" cy="1427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6"/>
              </a:lnSpc>
              <a:spcBef>
                <a:spcPct val="0"/>
              </a:spcBef>
            </a:pPr>
            <a:r>
              <a:rPr lang="en-US" b="true" sz="8397">
                <a:solidFill>
                  <a:srgbClr val="CBB29F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HOTEL REVENUE ANALYSIS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8063556" y="1459329"/>
            <a:ext cx="224444" cy="1665889"/>
            <a:chOff x="0" y="0"/>
            <a:chExt cx="643088" cy="47731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7839801" y="1459329"/>
            <a:ext cx="128372" cy="1665889"/>
            <a:chOff x="0" y="0"/>
            <a:chExt cx="367818" cy="477319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17689947" y="1459329"/>
            <a:ext cx="54471" cy="1665889"/>
            <a:chOff x="0" y="0"/>
            <a:chExt cx="156073" cy="477319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19100" y="0"/>
            <a:ext cx="4961757" cy="10287000"/>
            <a:chOff x="0" y="0"/>
            <a:chExt cx="6615676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3802" t="0" r="13802" b="0"/>
            <a:stretch>
              <a:fillRect/>
            </a:stretch>
          </p:blipFill>
          <p:spPr>
            <a:xfrm flipH="false" flipV="false">
              <a:off x="0" y="0"/>
              <a:ext cx="6615676" cy="13716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4272537" y="0"/>
            <a:ext cx="838200" cy="3124068"/>
            <a:chOff x="0" y="0"/>
            <a:chExt cx="128066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88270" y="483964"/>
            <a:ext cx="9543455" cy="59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b="true" sz="32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Impact – How KPIs Guide Revenue Decisions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12503" y="1861053"/>
            <a:ext cx="9704441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Pricing Optimization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Occupancy % and ADR help adjust room prices based on demand levels.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890639" y="1886045"/>
            <a:ext cx="885534" cy="907237"/>
            <a:chOff x="0" y="0"/>
            <a:chExt cx="79335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988270" y="2101501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12503" y="3602906"/>
            <a:ext cx="9337069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Efficiency Evaluation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4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RevPAR provides a combined view of pricing and occupancy performance.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988270" y="3650531"/>
            <a:ext cx="885534" cy="907237"/>
            <a:chOff x="0" y="0"/>
            <a:chExt cx="793357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6085900" y="3898449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5988270" y="5358956"/>
            <a:ext cx="885534" cy="907237"/>
            <a:chOff x="0" y="0"/>
            <a:chExt cx="793357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6085900" y="5574413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12503" y="5320856"/>
            <a:ext cx="9704441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Demand &amp; Capacity Planning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Trend analysis supports forecasting and better room inventory planning.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012503" y="7041072"/>
            <a:ext cx="9843140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Channel Strategy Improvement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2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Direct vs OTA insights help reduce commission costs and improve profitability.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890639" y="7123443"/>
            <a:ext cx="885534" cy="907237"/>
            <a:chOff x="0" y="0"/>
            <a:chExt cx="793357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5988270" y="7371093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7087810" y="8275512"/>
            <a:ext cx="838200" cy="3124068"/>
            <a:chOff x="0" y="0"/>
            <a:chExt cx="1280667" cy="477319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9600" y="0"/>
            <a:ext cx="838200" cy="3124068"/>
            <a:chOff x="0" y="0"/>
            <a:chExt cx="1280667" cy="477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2394984" y="2525898"/>
            <a:ext cx="885534" cy="907237"/>
            <a:chOff x="0" y="0"/>
            <a:chExt cx="793357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92614" y="2741354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394984" y="3960400"/>
            <a:ext cx="885534" cy="907237"/>
            <a:chOff x="0" y="0"/>
            <a:chExt cx="793357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492614" y="4175856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394984" y="5597118"/>
            <a:ext cx="885534" cy="907237"/>
            <a:chOff x="0" y="0"/>
            <a:chExt cx="793357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492614" y="5857409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394984" y="7159255"/>
            <a:ext cx="885534" cy="907237"/>
            <a:chOff x="0" y="0"/>
            <a:chExt cx="793357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492614" y="7439710"/>
            <a:ext cx="690273" cy="47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0"/>
              </a:lnSpc>
            </a:pPr>
            <a:r>
              <a:rPr lang="en-US" sz="3175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87810" y="8275512"/>
            <a:ext cx="838200" cy="3124068"/>
            <a:chOff x="0" y="0"/>
            <a:chExt cx="1280667" cy="47731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3625654" y="350686"/>
            <a:ext cx="9752233" cy="55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4"/>
              </a:lnSpc>
              <a:spcBef>
                <a:spcPct val="0"/>
              </a:spcBef>
            </a:pPr>
            <a:r>
              <a:rPr lang="en-US" sz="3695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 3: GUEST ANALYSIS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21155" y="1093027"/>
            <a:ext cx="15111244" cy="1432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7"/>
              </a:lnSpc>
            </a:pPr>
            <a:r>
              <a:rPr lang="en-US" sz="2462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Objective:</a:t>
            </a:r>
          </a:p>
          <a:p>
            <a:pPr algn="l">
              <a:lnSpc>
                <a:spcPts val="1379"/>
              </a:lnSpc>
            </a:pPr>
          </a:p>
          <a:p>
            <a:pPr algn="l">
              <a:lnSpc>
                <a:spcPts val="3447"/>
              </a:lnSpc>
              <a:spcBef>
                <a:spcPct val="0"/>
              </a:spcBef>
            </a:pPr>
            <a:r>
              <a:rPr lang="en-US" b="true" sz="24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</a:t>
            </a:r>
            <a:r>
              <a:rPr lang="en-US" b="true" sz="246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 analyze guest behavior and identify valuable customer segments for better decision-making.</a:t>
            </a:r>
          </a:p>
          <a:p>
            <a:pPr algn="r">
              <a:lnSpc>
                <a:spcPts val="3447"/>
              </a:lnSpc>
              <a:spcBef>
                <a:spcPct val="0"/>
              </a:spcBef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447800" y="8533217"/>
            <a:ext cx="15080813" cy="1498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2501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Impact:</a:t>
            </a:r>
          </a:p>
          <a:p>
            <a:pPr algn="l">
              <a:lnSpc>
                <a:spcPts val="4953"/>
              </a:lnSpc>
            </a:pPr>
            <a:r>
              <a:rPr lang="en-US" b="true" sz="2501" spc="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Helps h</a:t>
            </a:r>
            <a:r>
              <a:rPr lang="en-US" b="true" sz="2501" spc="12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otels improve personalization, increase guest retention, and optimize revenue strategies.</a:t>
            </a:r>
          </a:p>
          <a:p>
            <a:pPr algn="l">
              <a:lnSpc>
                <a:spcPts val="3502"/>
              </a:lnSpc>
              <a:spcBef>
                <a:spcPct val="0"/>
              </a:spcBef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3485076" y="2561051"/>
            <a:ext cx="17164881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Guest Segmentati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on: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22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Guests classified as Couple, Family, or Single based on purpose of visit.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85076" y="4128231"/>
            <a:ext cx="11983402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Cust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omer Clustering:</a:t>
            </a:r>
          </a:p>
          <a:p>
            <a:pPr algn="just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Identified High Spenders, Loyal Guests, and First-time Guests using booking history.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598034" y="5544427"/>
            <a:ext cx="12211288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Dem</a:t>
            </a:r>
            <a:r>
              <a:rPr lang="en-US" b="true" sz="22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ographic Analysis:</a:t>
            </a:r>
          </a:p>
          <a:p>
            <a:pPr algn="l">
              <a:lnSpc>
                <a:spcPts val="3219"/>
              </a:lnSpc>
              <a:spcBef>
                <a:spcPct val="0"/>
              </a:spcBef>
            </a:pPr>
            <a:r>
              <a:rPr lang="en-US" b="true" sz="22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Guests grouped by age (Child, Teen, Adult, Senior).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532941" y="7186153"/>
            <a:ext cx="11222117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</a:t>
            </a:r>
            <a:r>
              <a:rPr lang="en-US" b="true" sz="23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uest Value Metrics: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Recency, Frequency, and Spending data to measure guest importance.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92611" y="5586443"/>
            <a:ext cx="14580780" cy="4011937"/>
          </a:xfrm>
          <a:custGeom>
            <a:avLst/>
            <a:gdLst/>
            <a:ahLst/>
            <a:cxnLst/>
            <a:rect r="r" b="b" t="t" l="l"/>
            <a:pathLst>
              <a:path h="4011937" w="14580780">
                <a:moveTo>
                  <a:pt x="0" y="0"/>
                </a:moveTo>
                <a:lnTo>
                  <a:pt x="14580780" y="0"/>
                </a:lnTo>
                <a:lnTo>
                  <a:pt x="14580780" y="4011936"/>
                </a:lnTo>
                <a:lnTo>
                  <a:pt x="0" y="401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80" r="0" b="-88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4444" y="1233978"/>
            <a:ext cx="5583735" cy="4009941"/>
          </a:xfrm>
          <a:custGeom>
            <a:avLst/>
            <a:gdLst/>
            <a:ahLst/>
            <a:cxnLst/>
            <a:rect r="r" b="b" t="t" l="l"/>
            <a:pathLst>
              <a:path h="4009941" w="5583735">
                <a:moveTo>
                  <a:pt x="0" y="0"/>
                </a:moveTo>
                <a:lnTo>
                  <a:pt x="5583735" y="0"/>
                </a:lnTo>
                <a:lnTo>
                  <a:pt x="5583735" y="4009941"/>
                </a:lnTo>
                <a:lnTo>
                  <a:pt x="0" y="4009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9442" y="1233978"/>
            <a:ext cx="5928242" cy="4009941"/>
          </a:xfrm>
          <a:custGeom>
            <a:avLst/>
            <a:gdLst/>
            <a:ahLst/>
            <a:cxnLst/>
            <a:rect r="r" b="b" t="t" l="l"/>
            <a:pathLst>
              <a:path h="4009941" w="5928242">
                <a:moveTo>
                  <a:pt x="0" y="0"/>
                </a:moveTo>
                <a:lnTo>
                  <a:pt x="5928241" y="0"/>
                </a:lnTo>
                <a:lnTo>
                  <a:pt x="5928241" y="4009941"/>
                </a:lnTo>
                <a:lnTo>
                  <a:pt x="0" y="4009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78946" y="1233978"/>
            <a:ext cx="5521247" cy="3909522"/>
          </a:xfrm>
          <a:custGeom>
            <a:avLst/>
            <a:gdLst/>
            <a:ahLst/>
            <a:cxnLst/>
            <a:rect r="r" b="b" t="t" l="l"/>
            <a:pathLst>
              <a:path h="3909522" w="5521247">
                <a:moveTo>
                  <a:pt x="0" y="0"/>
                </a:moveTo>
                <a:lnTo>
                  <a:pt x="5521247" y="0"/>
                </a:lnTo>
                <a:lnTo>
                  <a:pt x="5521247" y="3909522"/>
                </a:lnTo>
                <a:lnTo>
                  <a:pt x="0" y="39095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479475" y="141605"/>
            <a:ext cx="68415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dule 3 Dashboard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50226" y="1408173"/>
            <a:ext cx="10258499" cy="7337917"/>
          </a:xfrm>
          <a:custGeom>
            <a:avLst/>
            <a:gdLst/>
            <a:ahLst/>
            <a:cxnLst/>
            <a:rect r="r" b="b" t="t" l="l"/>
            <a:pathLst>
              <a:path h="7337917" w="10258499">
                <a:moveTo>
                  <a:pt x="0" y="0"/>
                </a:moveTo>
                <a:lnTo>
                  <a:pt x="10258498" y="0"/>
                </a:lnTo>
                <a:lnTo>
                  <a:pt x="10258498" y="7337918"/>
                </a:lnTo>
                <a:lnTo>
                  <a:pt x="0" y="7337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7" t="0" r="-3327" b="-18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35202" y="1218437"/>
            <a:ext cx="6721655" cy="4114800"/>
          </a:xfrm>
          <a:custGeom>
            <a:avLst/>
            <a:gdLst/>
            <a:ahLst/>
            <a:cxnLst/>
            <a:rect r="r" b="b" t="t" l="l"/>
            <a:pathLst>
              <a:path h="4114800" w="6721655">
                <a:moveTo>
                  <a:pt x="0" y="0"/>
                </a:moveTo>
                <a:lnTo>
                  <a:pt x="6721655" y="0"/>
                </a:lnTo>
                <a:lnTo>
                  <a:pt x="67216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31" r="0" b="-2231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074522" y="5609474"/>
            <a:ext cx="6699128" cy="4159349"/>
          </a:xfrm>
          <a:custGeom>
            <a:avLst/>
            <a:gdLst/>
            <a:ahLst/>
            <a:cxnLst/>
            <a:rect r="r" b="b" t="t" l="l"/>
            <a:pathLst>
              <a:path h="4159349" w="6699128">
                <a:moveTo>
                  <a:pt x="0" y="0"/>
                </a:moveTo>
                <a:lnTo>
                  <a:pt x="6699128" y="0"/>
                </a:lnTo>
                <a:lnTo>
                  <a:pt x="6699128" y="4159349"/>
                </a:lnTo>
                <a:lnTo>
                  <a:pt x="0" y="41593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479475" y="141605"/>
            <a:ext cx="684157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dule 3 Dashboard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54741" y="514350"/>
            <a:ext cx="838200" cy="3124068"/>
            <a:chOff x="0" y="0"/>
            <a:chExt cx="1280667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556333" y="6863322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822620" y="5076825"/>
            <a:ext cx="2928819" cy="59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Insights: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2941" y="6198249"/>
            <a:ext cx="11468177" cy="306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232" indent="-31311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High spenders contribute the highest revenue.</a:t>
            </a:r>
          </a:p>
          <a:p>
            <a:pPr algn="l" marL="626232" indent="-313116" lvl="1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Loyal guests sh</a:t>
            </a: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ow frequent repeat bookings.</a:t>
            </a:r>
          </a:p>
          <a:p>
            <a:pPr algn="l" marL="626232" indent="-313116" lvl="1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Couples and families are the dominant guest types.</a:t>
            </a:r>
          </a:p>
          <a:p>
            <a:pPr algn="l" marL="626232" indent="-313116" lvl="1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India, UK, and USA are top source markets.</a:t>
            </a:r>
          </a:p>
          <a:p>
            <a:pPr algn="l" marL="626232" indent="-313116" lvl="1">
              <a:lnSpc>
                <a:spcPts val="406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9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Digital payments are most preferred.</a:t>
            </a:r>
          </a:p>
          <a:p>
            <a:pPr algn="l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92941" y="457200"/>
            <a:ext cx="5009386" cy="755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1"/>
              </a:lnSpc>
              <a:spcBef>
                <a:spcPct val="0"/>
              </a:spcBef>
            </a:pPr>
            <a:r>
              <a:rPr lang="en-US" sz="28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POWER</a:t>
            </a:r>
            <a:r>
              <a:rPr lang="en-US" b="true" sz="284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BI FORMULAS:</a:t>
            </a:r>
          </a:p>
          <a:p>
            <a:pPr algn="ctr">
              <a:lnSpc>
                <a:spcPts val="2021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354249" y="1228976"/>
            <a:ext cx="15765400" cy="174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Cust</a:t>
            </a:r>
            <a:r>
              <a:rPr lang="en-US" b="true" sz="1999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omerCluster =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SWITCH(TRUE(),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b="true" sz="1999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<![CDATA[    [NumOfBookings] = 1 && [Revenue] < 5000, "First-Timer", [NumOfBookings] >= 3 && [Revenue] < 15000, "Loyal Guest",[Revenue] >= 15000, "High Spender","Other")]]></a:t>
            </a:r>
          </a:p>
          <a:p>
            <a:pPr algn="l">
              <a:lnSpc>
                <a:spcPts val="2799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354249" y="3283202"/>
            <a:ext cx="15040283" cy="1406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D4BB9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GuestType = SWITCH(Customer[Purpose],"Honeymoon","Couple","Family Visit","Family","Business Trip","Single","Conference","Single","Tourism","Couple","Medical Visit","Single","Wedding","Family","Education Visit","Single","Sports Event","Family","Transit Stay","Single","Couple")</a:t>
            </a:r>
          </a:p>
          <a:p>
            <a:pPr algn="just">
              <a:lnSpc>
                <a:spcPts val="2800"/>
              </a:lnSpc>
              <a:spcBef>
                <a:spcPct val="0"/>
              </a:spcBef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1681515" y="1267076"/>
            <a:ext cx="282210" cy="289126"/>
            <a:chOff x="0" y="0"/>
            <a:chExt cx="793357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82490" y="3330827"/>
            <a:ext cx="282210" cy="289126"/>
            <a:chOff x="0" y="0"/>
            <a:chExt cx="793357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93357" cy="812800"/>
            </a:xfrm>
            <a:custGeom>
              <a:avLst/>
              <a:gdLst/>
              <a:ahLst/>
              <a:cxnLst/>
              <a:rect r="r" b="b" t="t" l="l"/>
              <a:pathLst>
                <a:path h="812800" w="793357">
                  <a:moveTo>
                    <a:pt x="396678" y="0"/>
                  </a:moveTo>
                  <a:cubicBezTo>
                    <a:pt x="177599" y="0"/>
                    <a:pt x="0" y="181951"/>
                    <a:pt x="0" y="406400"/>
                  </a:cubicBezTo>
                  <a:cubicBezTo>
                    <a:pt x="0" y="630849"/>
                    <a:pt x="177599" y="812800"/>
                    <a:pt x="396678" y="812800"/>
                  </a:cubicBezTo>
                  <a:cubicBezTo>
                    <a:pt x="615758" y="812800"/>
                    <a:pt x="793357" y="630849"/>
                    <a:pt x="793357" y="406400"/>
                  </a:cubicBezTo>
                  <a:cubicBezTo>
                    <a:pt x="793357" y="181951"/>
                    <a:pt x="615758" y="0"/>
                    <a:pt x="396678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4377" y="38100"/>
              <a:ext cx="644602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32441" y="652017"/>
            <a:ext cx="1652685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 4 : FORECASTING AND CANCELLATION TRENDS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444" y="2467456"/>
            <a:ext cx="4736491" cy="455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OVERVIEW OF MODULE: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60876"/>
            <a:ext cx="16744950" cy="147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This mo</a:t>
            </a:r>
            <a:r>
              <a:rPr lang="en-US" sz="2795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dule focused on analyzing booking behavior and operational risks that directly impact hotel revenue realization. The analysis uses key metrics and visualizations to support proactive revenue management strategies.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2632" y="5143500"/>
            <a:ext cx="4690914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  <a:spcBef>
                <a:spcPct val="0"/>
              </a:spcBef>
            </a:pPr>
            <a:r>
              <a:rPr lang="en-US" b="true" sz="27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KEY INSIGHTS DELIVERED: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755967"/>
            <a:ext cx="15509674" cy="453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Occupancy Forecasting (Future Scope): Predicting future occupancy levels.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Cancellation Rate: Tracking the proportion of canceled bookings.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Lead Time Distribution: Understanding the duration between the booking date and check-in date.</a:t>
            </a:r>
          </a:p>
          <a:p>
            <a:pPr algn="just" marL="583639" indent="-291820" lvl="1">
              <a:lnSpc>
                <a:spcPts val="5298"/>
              </a:lnSpc>
              <a:buFont typeface="Arial"/>
              <a:buChar char="•"/>
            </a:pPr>
            <a:r>
              <a:rPr lang="en-US" sz="2703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Refund and No-show Behavior: Quantifying lost revenue from refunds and guests who don't arrive.</a:t>
            </a:r>
          </a:p>
          <a:p>
            <a:pPr algn="just">
              <a:lnSpc>
                <a:spcPts val="3784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0" y="2228943"/>
            <a:ext cx="13719276" cy="8058057"/>
          </a:xfrm>
          <a:custGeom>
            <a:avLst/>
            <a:gdLst/>
            <a:ahLst/>
            <a:cxnLst/>
            <a:rect r="r" b="b" t="t" l="l"/>
            <a:pathLst>
              <a:path h="8058057" w="13719276">
                <a:moveTo>
                  <a:pt x="0" y="0"/>
                </a:moveTo>
                <a:lnTo>
                  <a:pt x="13719276" y="0"/>
                </a:lnTo>
                <a:lnTo>
                  <a:pt x="13719276" y="8058057"/>
                </a:lnTo>
                <a:lnTo>
                  <a:pt x="0" y="80580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0" t="0" r="-3322" b="-109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27487" y="419100"/>
            <a:ext cx="15154079" cy="181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7"/>
              </a:lnSpc>
            </a:pPr>
            <a:r>
              <a:rPr lang="en-US" sz="5212" b="true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FORECASTING AND CANCELLATION INSIGHT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19276" y="2057209"/>
            <a:ext cx="4568724" cy="822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3476"/>
              </a:lnSpc>
              <a:buFont typeface="Arial"/>
              <a:buChar char="•"/>
            </a:pPr>
            <a:r>
              <a:rPr lang="en-US" sz="18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FUTURE OCCUPANCY: THE AVERAGE </a:t>
            </a:r>
            <a:r>
              <a:rPr lang="en-US" sz="18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OCCUPANCY PERCENTAGE IS HIGHLY VOLATILE, WITH THE 2026 FORECAST FALLING BETWEEN APPROXIMATELY 1100% AND 1200%.</a:t>
            </a:r>
          </a:p>
          <a:p>
            <a:pPr algn="l" marL="410209" indent="-205105" lvl="1">
              <a:lnSpc>
                <a:spcPts val="3476"/>
              </a:lnSpc>
              <a:buFont typeface="Arial"/>
              <a:buChar char="•"/>
            </a:pPr>
            <a:r>
              <a:rPr lang="en-US" sz="18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CANCELLATION RATE: THE RATE FLUCTUATES MODERATELY, RANGING FROM ABOUT 0.323 TO 0.344 ACROSS THE PERIOD FROM JULY 2023 TO JULY 2025.</a:t>
            </a:r>
          </a:p>
          <a:p>
            <a:pPr algn="l" marL="410209" indent="-205105" lvl="1">
              <a:lnSpc>
                <a:spcPts val="3476"/>
              </a:lnSpc>
              <a:buFont typeface="Arial"/>
              <a:buChar char="•"/>
            </a:pPr>
            <a:r>
              <a:rPr lang="en-US" sz="18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LEAD TIME: THE MAJORITY OF BOOKINGS HAVE A SHORT LEAD TIME, TYPICALLY BETWEEN 0 AND 60 DAYS.</a:t>
            </a:r>
          </a:p>
          <a:p>
            <a:pPr algn="l" marL="410209" indent="-205105" lvl="1">
              <a:lnSpc>
                <a:spcPts val="3476"/>
              </a:lnSpc>
              <a:buFont typeface="Arial"/>
              <a:buChar char="•"/>
            </a:pPr>
            <a:r>
              <a:rPr lang="en-US" sz="18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REFUND/NO SHOW TREND: BOTH REFUND COUNT AND NO SHOW COUNT PEAKED IN 2024 BUT SHOW A DECREASE IN 2025.</a:t>
            </a:r>
          </a:p>
          <a:p>
            <a:pPr algn="l">
              <a:lnSpc>
                <a:spcPts val="227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592405" y="333105"/>
            <a:ext cx="362490" cy="362490"/>
          </a:xfrm>
          <a:custGeom>
            <a:avLst/>
            <a:gdLst/>
            <a:ahLst/>
            <a:cxnLst/>
            <a:rect r="r" b="b" t="t" l="l"/>
            <a:pathLst>
              <a:path h="362490" w="362490">
                <a:moveTo>
                  <a:pt x="0" y="0"/>
                </a:moveTo>
                <a:lnTo>
                  <a:pt x="362490" y="0"/>
                </a:lnTo>
                <a:lnTo>
                  <a:pt x="362490" y="362490"/>
                </a:lnTo>
                <a:lnTo>
                  <a:pt x="0" y="3624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368251" y="387357"/>
            <a:ext cx="12977793" cy="1216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KEY ME</a:t>
            </a:r>
            <a:r>
              <a:rPr lang="en-US" sz="35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ASURES &amp; CALCULATIONS USED IN POWER BI</a:t>
            </a:r>
          </a:p>
          <a:p>
            <a:pPr algn="ctr">
              <a:lnSpc>
                <a:spcPts val="49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76379" y="1458485"/>
            <a:ext cx="3501479" cy="115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691000" indent="-345500" lvl="1">
              <a:lnSpc>
                <a:spcPts val="4480"/>
              </a:lnSpc>
              <a:buAutoNum type="arabicPeriod" startAt="1"/>
            </a:pPr>
            <a:r>
              <a:rPr lang="en-US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Occ</a:t>
            </a:r>
            <a:r>
              <a:rPr lang="en-US" b="true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upancy %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39551" y="2186583"/>
            <a:ext cx="16516945" cy="1519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Measures the percentage of available rooms that are 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occupied, indicating room utilization efficiency.</a:t>
            </a:r>
          </a:p>
          <a:p>
            <a:pPr algn="ctr">
              <a:lnSpc>
                <a:spcPts val="3975"/>
              </a:lnSpc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Occupancy % = DIVIDE([Room Booked], [Total Rooms]) * 100</a:t>
            </a:r>
          </a:p>
          <a:p>
            <a:pPr algn="ctr">
              <a:lnSpc>
                <a:spcPts val="4293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-170266" y="3444744"/>
            <a:ext cx="5458935" cy="115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2.</a:t>
            </a:r>
            <a:r>
              <a:rPr lang="en-US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</a:t>
            </a:r>
            <a:r>
              <a:rPr lang="en-US" b="true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ancellation Rate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339551" y="4032250"/>
            <a:ext cx="1417349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Meas</a:t>
            </a: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ures the proportion of bookings that are cancelled, indicating booking reliability.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</a:t>
            </a: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Cancellation Rate =</a:t>
            </a: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DIVIDE(COUNTROWS(FILTER(Bookings,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Bookings[CancellationFlag] = "Yes")  ),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COUNTROWS(Bookings))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5493874"/>
            <a:ext cx="3493770" cy="177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3.</a:t>
            </a:r>
            <a:r>
              <a:rPr lang="en-US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</a:t>
            </a:r>
            <a:r>
              <a:rPr lang="en-US" b="true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ead Time</a:t>
            </a: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211851" y="6131415"/>
            <a:ext cx="17773650" cy="174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Meas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ures the number of days between booking date and check-in date, reflecting customer booking behavior.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Lead Time =DATEDIFF(Bookings[BookingDate],Bookings[CheckInDate], DAY)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276379" y="7535261"/>
            <a:ext cx="3493770" cy="2334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4.</a:t>
            </a:r>
            <a:r>
              <a:rPr lang="en-US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</a:t>
            </a:r>
            <a:r>
              <a:rPr lang="en-US" b="true" sz="3200" u="sng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efund Count</a:t>
            </a:r>
          </a:p>
          <a:p>
            <a:pPr algn="ctr">
              <a:lnSpc>
                <a:spcPts val="4480"/>
              </a:lnSpc>
            </a:pPr>
          </a:p>
          <a:p>
            <a:pPr algn="ctr">
              <a:lnSpc>
                <a:spcPts val="4900"/>
              </a:lnSpc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211851" y="8191975"/>
            <a:ext cx="15958314" cy="174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Measures the t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otal number of refunded bookings, highlighting revenue leakage.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Refund Count =</a:t>
            </a: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CALCULATE(COUNTROWS(Bookings),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CBB29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                                                 Bookings[RefundAmount] &gt; 0)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7835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5031641" y="419128"/>
            <a:ext cx="8224718" cy="10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  <a:spcBef>
                <a:spcPct val="0"/>
              </a:spcBef>
            </a:pPr>
            <a:r>
              <a:rPr lang="en-US" b="true" sz="6377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4 Dashboard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780350" y="2711097"/>
            <a:ext cx="13517372" cy="5863160"/>
          </a:xfrm>
          <a:custGeom>
            <a:avLst/>
            <a:gdLst/>
            <a:ahLst/>
            <a:cxnLst/>
            <a:rect r="r" b="b" t="t" l="l"/>
            <a:pathLst>
              <a:path h="5863160" w="13517372">
                <a:moveTo>
                  <a:pt x="0" y="0"/>
                </a:moveTo>
                <a:lnTo>
                  <a:pt x="13517372" y="0"/>
                </a:lnTo>
                <a:lnTo>
                  <a:pt x="13517372" y="5863160"/>
                </a:lnTo>
                <a:lnTo>
                  <a:pt x="0" y="5863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846972" y="767639"/>
            <a:ext cx="1286768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dule 5: Revenue Strategy Dashboard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3613096" y="9641543"/>
            <a:ext cx="7450636" cy="2136272"/>
            <a:chOff x="0" y="0"/>
            <a:chExt cx="11383664" cy="32639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83664" cy="3263964"/>
            </a:xfrm>
            <a:custGeom>
              <a:avLst/>
              <a:gdLst/>
              <a:ahLst/>
              <a:cxnLst/>
              <a:rect r="r" b="b" t="t" l="l"/>
              <a:pathLst>
                <a:path h="3263964" w="11383664">
                  <a:moveTo>
                    <a:pt x="0" y="0"/>
                  </a:moveTo>
                  <a:lnTo>
                    <a:pt x="11383664" y="0"/>
                  </a:lnTo>
                  <a:lnTo>
                    <a:pt x="11383664" y="3263964"/>
                  </a:lnTo>
                  <a:lnTo>
                    <a:pt x="0" y="3263964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388108" y="1711884"/>
            <a:ext cx="9511784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AI-Driven Pricing &amp; Upsell Analytics for Hotels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842300" y="5972229"/>
            <a:ext cx="10877024" cy="31131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29"/>
              </a:lnSpc>
            </a:pPr>
            <a:r>
              <a:rPr lang="en-US" b="true" sz="3878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What Problem It Solves: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Identifies missed upsell opportunities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Optimizes seasonal &amp; room-type pricing</a:t>
            </a:r>
          </a:p>
          <a:p>
            <a:pPr algn="l" marL="749186" indent="-374593" lvl="1">
              <a:lnSpc>
                <a:spcPts val="4858"/>
              </a:lnSpc>
              <a:buFont typeface="Arial"/>
              <a:buChar char="•"/>
            </a:pPr>
            <a:r>
              <a:rPr lang="en-US" sz="347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Replaces guesswork with data-backed decisions</a:t>
            </a:r>
          </a:p>
          <a:p>
            <a:pPr algn="ctr">
              <a:lnSpc>
                <a:spcPts val="4858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3296493" y="2872794"/>
            <a:ext cx="11968639" cy="305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Key</a:t>
            </a:r>
            <a:r>
              <a:rPr lang="en-US" b="true" sz="37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Focus: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Centralized Power BI dashboard for revenue decisions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Combines room pricing and ancillary upsell analytics</a:t>
            </a:r>
          </a:p>
          <a:p>
            <a:pPr algn="ctr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Designed for General Managers &amp; Revenue Managers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724900" y="0"/>
            <a:ext cx="838200" cy="1476935"/>
            <a:chOff x="0" y="0"/>
            <a:chExt cx="1280667" cy="225657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2256577"/>
            </a:xfrm>
            <a:custGeom>
              <a:avLst/>
              <a:gdLst/>
              <a:ahLst/>
              <a:cxnLst/>
              <a:rect r="r" b="b" t="t" l="l"/>
              <a:pathLst>
                <a:path h="2256577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2256577"/>
                  </a:lnTo>
                  <a:lnTo>
                    <a:pt x="0" y="2256577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6840200" y="8210616"/>
            <a:ext cx="838200" cy="2076384"/>
            <a:chOff x="0" y="0"/>
            <a:chExt cx="1280667" cy="31724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3172462"/>
            </a:xfrm>
            <a:custGeom>
              <a:avLst/>
              <a:gdLst/>
              <a:ahLst/>
              <a:cxnLst/>
              <a:rect r="r" b="b" t="t" l="l"/>
              <a:pathLst>
                <a:path h="3172462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172462"/>
                  </a:lnTo>
                  <a:lnTo>
                    <a:pt x="0" y="3172462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44475" y="2241063"/>
            <a:ext cx="6784572" cy="1028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b="true" sz="6000">
                <a:solidFill>
                  <a:srgbClr val="CBB29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3234" y="3597976"/>
            <a:ext cx="15761533" cy="461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Hotels struggle with data-driven decision-making because essential information (bookings, guest demographics, pricing</a:t>
            </a: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, seasonal trends) is fragmented across multiple systems and lacks unified analysis.</a:t>
            </a: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This scattering results in poor visibility into key metrics like occupancy and rate performance, which hinders management's ability to optimize pricing, plan promotions, identify upsell opportunities, and maximize revenue.</a:t>
            </a:r>
          </a:p>
          <a:p>
            <a:pPr algn="just" marL="626112" indent="-313056" lvl="1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The core need is for an integrated analytical solution that consolidates this data and delivers actionable insights via interactive dashboards to support strategic revenue decisions.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539088" y="933450"/>
            <a:ext cx="1161323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Upsell Potential – </a:t>
            </a:r>
            <a:r>
              <a:rPr lang="en-US" b="true" sz="51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Ancillary Services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216074"/>
            <a:ext cx="11488579" cy="308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1. Upsell Potential (</a:t>
            </a: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Ancillary Services)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Analyzes guest spend on spa, dining, services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Identifies high-value &amp; repeat guests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Highlights high-margin but underperforming outlets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55655" y="5227244"/>
            <a:ext cx="9559290" cy="3687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2. Pricing Tiers (Seasonal + Room Type)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Peak season → premium pricing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Weeken</a:t>
            </a: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ds → mid-tier pricing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Off-season → discounts &amp; bundles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Different pricing logic per room category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618946" y="572234"/>
            <a:ext cx="1133689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Scen</a:t>
            </a:r>
            <a:r>
              <a:rPr lang="en-US" b="true" sz="5199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ario Testing &amp; Business Impact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63200" y="1792605"/>
            <a:ext cx="10359271" cy="491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</a:t>
            </a: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Decision-Making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What-If Parameters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Price Uplift %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Occupancy Sensitivity (demand elasticity)</a:t>
            </a:r>
          </a:p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Scenario Demo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Baseline vs adjusted ADR, Occupancy, RevPAR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Real-time KPI updates using sliders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463200" y="6635115"/>
            <a:ext cx="7824192" cy="365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19"/>
              </a:lnSpc>
            </a:pPr>
            <a:r>
              <a:rPr lang="en-US" sz="37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 for Managers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Higher </a:t>
            </a: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ADR &amp; RevPAR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Improved upsell conversions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Faster, confident pricing decisions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CBB29F"/>
                </a:solidFill>
                <a:latin typeface="Canva Sans"/>
                <a:ea typeface="Canva Sans"/>
                <a:cs typeface="Canva Sans"/>
                <a:sym typeface="Canva Sans"/>
              </a:rPr>
              <a:t>Reduced dependency on intuition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810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817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54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00451" y="1818882"/>
            <a:ext cx="14160286" cy="8093236"/>
          </a:xfrm>
          <a:custGeom>
            <a:avLst/>
            <a:gdLst/>
            <a:ahLst/>
            <a:cxnLst/>
            <a:rect r="r" b="b" t="t" l="l"/>
            <a:pathLst>
              <a:path h="8093236" w="14160286">
                <a:moveTo>
                  <a:pt x="0" y="0"/>
                </a:moveTo>
                <a:lnTo>
                  <a:pt x="14160286" y="0"/>
                </a:lnTo>
                <a:lnTo>
                  <a:pt x="14160286" y="8093236"/>
                </a:lnTo>
                <a:lnTo>
                  <a:pt x="0" y="80932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88" t="-612" r="-7730" b="-5489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39986" y="419321"/>
            <a:ext cx="8208027" cy="10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b="true" sz="6377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Module 5 Dashboard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61959" y="1459329"/>
            <a:ext cx="16084280" cy="8001929"/>
          </a:xfrm>
          <a:custGeom>
            <a:avLst/>
            <a:gdLst/>
            <a:ahLst/>
            <a:cxnLst/>
            <a:rect r="r" b="b" t="t" l="l"/>
            <a:pathLst>
              <a:path h="8001929" w="16084280">
                <a:moveTo>
                  <a:pt x="0" y="0"/>
                </a:moveTo>
                <a:lnTo>
                  <a:pt x="16084281" y="0"/>
                </a:lnTo>
                <a:lnTo>
                  <a:pt x="16084281" y="8001930"/>
                </a:lnTo>
                <a:lnTo>
                  <a:pt x="0" y="8001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52473" y="171131"/>
            <a:ext cx="11583053" cy="10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b="true" sz="6377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Manager Dashboard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3352473" y="171131"/>
            <a:ext cx="11583053" cy="1094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28"/>
              </a:lnSpc>
            </a:pPr>
            <a:r>
              <a:rPr lang="en-US" b="true" sz="6377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Revenue Manager Dashboard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77196" y="1943375"/>
            <a:ext cx="15608296" cy="294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14589" indent="-207294" lvl="1">
              <a:lnSpc>
                <a:spcPts val="2304"/>
              </a:lnSpc>
              <a:buFont typeface="Arial"/>
              <a:buChar char="•"/>
            </a:pPr>
            <a:r>
              <a:rPr lang="en-US" sz="192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DESPITE A SLIGHT DECLINE IN ADR, STABLE REVPAR AND IMPROVING OCCUPANCY INDICATE EFFECTIVE ROOM UTILIZATION AND RESILIENT REVENUE PERFORMANCE.</a:t>
            </a:r>
          </a:p>
          <a:p>
            <a:pPr algn="just">
              <a:lnSpc>
                <a:spcPts val="2304"/>
              </a:lnSpc>
            </a:pPr>
          </a:p>
          <a:p>
            <a:pPr algn="just" marL="414589" indent="-207294" lvl="1">
              <a:lnSpc>
                <a:spcPts val="2304"/>
              </a:lnSpc>
              <a:buFont typeface="Arial"/>
              <a:buChar char="•"/>
            </a:pPr>
            <a:r>
              <a:rPr lang="en-US" sz="192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Revenue growth is steady with mild seasonality, driven largely by high-value customer segments such as key international markets and Gold/Platinum loyalty members.</a:t>
            </a:r>
          </a:p>
          <a:p>
            <a:pPr algn="just">
              <a:lnSpc>
                <a:spcPts val="2304"/>
              </a:lnSpc>
            </a:pPr>
          </a:p>
          <a:p>
            <a:pPr algn="just" marL="414589" indent="-207294" lvl="1">
              <a:lnSpc>
                <a:spcPts val="2304"/>
              </a:lnSpc>
              <a:buFont typeface="Arial"/>
              <a:buChar char="•"/>
            </a:pPr>
            <a:r>
              <a:rPr lang="en-US" sz="1920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Performance varies across branches, and higher cancellations and refunds at certain locations highlight opportunities to improve booking policies and customer experience.</a:t>
            </a:r>
          </a:p>
          <a:p>
            <a:pPr algn="just">
              <a:lnSpc>
                <a:spcPts val="2304"/>
              </a:lnSpc>
              <a:spcBef>
                <a:spcPct val="0"/>
              </a:spcBef>
            </a:pPr>
          </a:p>
          <a:p>
            <a:pPr algn="just">
              <a:lnSpc>
                <a:spcPts val="263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552474" y="5477828"/>
            <a:ext cx="91830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Manager Dashboard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77196" y="7065126"/>
            <a:ext cx="15782104" cy="298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Bookings are stable week-to-week with seasonal peaks, driven mainly by Solo and Business travelers, while Family and Corporate segments remain underutilized.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Long stays and Vacation travel generate the highest value, contributing most to room nights sold and overall revenue.</a:t>
            </a:r>
          </a:p>
          <a:p>
            <a:pPr algn="just">
              <a:lnSpc>
                <a:spcPts val="2799"/>
              </a:lnSpc>
            </a:pPr>
          </a:p>
          <a:p>
            <a:pPr algn="just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EAE0D1"/>
                </a:solidFill>
                <a:latin typeface="Canva Sans"/>
                <a:ea typeface="Canva Sans"/>
                <a:cs typeface="Canva Sans"/>
                <a:sym typeface="Canva Sans"/>
              </a:rPr>
              <a:t>Suite and Premium rooms are the key revenue drivers, while Economy rooms offer stable but low-margin occupancy.</a:t>
            </a:r>
          </a:p>
          <a:p>
            <a:pPr algn="just">
              <a:lnSpc>
                <a:spcPts val="72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1459329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19827" y="1459329"/>
            <a:ext cx="128372" cy="1665889"/>
            <a:chOff x="0" y="0"/>
            <a:chExt cx="36781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7818" cy="4773195"/>
            </a:xfrm>
            <a:custGeom>
              <a:avLst/>
              <a:gdLst/>
              <a:ahLst/>
              <a:cxnLst/>
              <a:rect r="r" b="b" t="t" l="l"/>
              <a:pathLst>
                <a:path h="4773195" w="367818">
                  <a:moveTo>
                    <a:pt x="0" y="0"/>
                  </a:moveTo>
                  <a:lnTo>
                    <a:pt x="367818" y="0"/>
                  </a:lnTo>
                  <a:lnTo>
                    <a:pt x="36781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43583" y="1459329"/>
            <a:ext cx="54471" cy="1665889"/>
            <a:chOff x="0" y="0"/>
            <a:chExt cx="156073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6073" cy="4773195"/>
            </a:xfrm>
            <a:custGeom>
              <a:avLst/>
              <a:gdLst/>
              <a:ahLst/>
              <a:cxnLst/>
              <a:rect r="r" b="b" t="t" l="l"/>
              <a:pathLst>
                <a:path h="4773195" w="156073">
                  <a:moveTo>
                    <a:pt x="0" y="0"/>
                  </a:moveTo>
                  <a:lnTo>
                    <a:pt x="156073" y="0"/>
                  </a:lnTo>
                  <a:lnTo>
                    <a:pt x="156073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381834" y="141605"/>
            <a:ext cx="91830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 u="sng">
                <a:solidFill>
                  <a:srgbClr val="CBB29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General Manager Dashboard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1264313"/>
            <a:ext cx="15775176" cy="8639913"/>
          </a:xfrm>
          <a:custGeom>
            <a:avLst/>
            <a:gdLst/>
            <a:ahLst/>
            <a:cxnLst/>
            <a:rect r="r" b="b" t="t" l="l"/>
            <a:pathLst>
              <a:path h="8639913" w="15775176">
                <a:moveTo>
                  <a:pt x="0" y="0"/>
                </a:moveTo>
                <a:lnTo>
                  <a:pt x="15775176" y="0"/>
                </a:lnTo>
                <a:lnTo>
                  <a:pt x="15775176" y="8639913"/>
                </a:lnTo>
                <a:lnTo>
                  <a:pt x="0" y="86399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060672"/>
            <a:ext cx="7450636" cy="2136272"/>
            <a:chOff x="0" y="0"/>
            <a:chExt cx="11383664" cy="32639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3664" cy="3263964"/>
            </a:xfrm>
            <a:custGeom>
              <a:avLst/>
              <a:gdLst/>
              <a:ahLst/>
              <a:cxnLst/>
              <a:rect r="r" b="b" t="t" l="l"/>
              <a:pathLst>
                <a:path h="3263964" w="11383664">
                  <a:moveTo>
                    <a:pt x="0" y="0"/>
                  </a:moveTo>
                  <a:lnTo>
                    <a:pt x="11383664" y="0"/>
                  </a:lnTo>
                  <a:lnTo>
                    <a:pt x="11383664" y="3263964"/>
                  </a:lnTo>
                  <a:lnTo>
                    <a:pt x="0" y="3263964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7238966" y="1028700"/>
            <a:ext cx="11049034" cy="9258300"/>
            <a:chOff x="0" y="0"/>
            <a:chExt cx="14732046" cy="123444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3153" t="0" r="13153" b="0"/>
            <a:stretch>
              <a:fillRect/>
            </a:stretch>
          </p:blipFill>
          <p:spPr>
            <a:xfrm flipH="false" flipV="false">
              <a:off x="0" y="0"/>
              <a:ext cx="14732046" cy="123444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28700" y="2128735"/>
            <a:ext cx="6655540" cy="180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705"/>
              </a:lnSpc>
              <a:spcBef>
                <a:spcPct val="0"/>
              </a:spcBef>
            </a:pPr>
            <a:r>
              <a:rPr lang="en-US" sz="1050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32068"/>
            <a:ext cx="6655540" cy="2994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460"/>
              </a:lnSpc>
              <a:spcBef>
                <a:spcPct val="0"/>
              </a:spcBef>
            </a:pPr>
            <a:r>
              <a:rPr lang="en-US" sz="1747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558652"/>
            <a:ext cx="4280937" cy="8728348"/>
            <a:chOff x="0" y="0"/>
            <a:chExt cx="5707916" cy="11637798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13192" t="0" r="13192" b="0"/>
            <a:stretch>
              <a:fillRect/>
            </a:stretch>
          </p:blipFill>
          <p:spPr>
            <a:xfrm flipH="false" flipV="false">
              <a:off x="0" y="0"/>
              <a:ext cx="5707916" cy="1163779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609600" y="1150347"/>
            <a:ext cx="838200" cy="3124068"/>
            <a:chOff x="0" y="0"/>
            <a:chExt cx="1280667" cy="47731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19326" y="6863322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439324" y="1377677"/>
            <a:ext cx="5422767" cy="1095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39324" y="3006265"/>
            <a:ext cx="9590127" cy="541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Module 1: Data Modeling and Ingestion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</a:t>
            </a: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dule 2: Occupancy &amp; Revenue Metrics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Module 3: Guest Analysis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Module 4: Forecasting &amp; Cancellation Trends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Module 5: Revenue Strategy Dashboard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203304" y="5990687"/>
            <a:ext cx="4016623" cy="4114800"/>
            <a:chOff x="0" y="0"/>
            <a:chExt cx="5355498" cy="5486400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20654" t="0" r="20654" b="0"/>
            <a:stretch>
              <a:fillRect/>
            </a:stretch>
          </p:blipFill>
          <p:spPr>
            <a:xfrm flipH="false" flipV="false">
              <a:off x="0" y="0"/>
              <a:ext cx="5355498" cy="5486400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-5400000">
            <a:off x="16034564" y="4428653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1142934" y="-1052411"/>
            <a:ext cx="838200" cy="3124068"/>
            <a:chOff x="0" y="0"/>
            <a:chExt cx="1280667" cy="47731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267908" y="933450"/>
            <a:ext cx="11752184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dule 1: Data Modeling &amp; Ingestion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633679" y="2376523"/>
            <a:ext cx="14819985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Transforming raw hotel booking data into a </a:t>
            </a: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reliable, analytics-ready foundation that powers strategic decision-making across the organization.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Project Objective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Build a scalable, enterprise-grade data model that converts fragmented booking information into actionable business intelligence, enabling faster queries and consistent reporting across all departmen</a:t>
            </a:r>
            <a:r>
              <a:rPr lang="en-US" b="true" sz="2399">
                <a:solidFill>
                  <a:srgbClr val="D4BB99"/>
                </a:solidFill>
                <a:latin typeface="Poppins Bold"/>
                <a:ea typeface="Poppins Bold"/>
                <a:cs typeface="Poppins Bold"/>
                <a:sym typeface="Poppins Bold"/>
              </a:rPr>
              <a:t>ts.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  <p:grpSp>
        <p:nvGrpSpPr>
          <p:cNvPr name="Group 14" id="14"/>
          <p:cNvGrpSpPr/>
          <p:nvPr/>
        </p:nvGrpSpPr>
        <p:grpSpPr>
          <a:xfrm rot="0">
            <a:off x="1633679" y="5942588"/>
            <a:ext cx="5163602" cy="1635886"/>
            <a:chOff x="0" y="0"/>
            <a:chExt cx="1359961" cy="4308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Booking Transactions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eservation records, payment history, and booking channels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24562" y="5942588"/>
            <a:ext cx="5163602" cy="1635886"/>
            <a:chOff x="0" y="0"/>
            <a:chExt cx="1359961" cy="4308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Customer Profiles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Gu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est demographics, preferences, and loyalty status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633679" y="7670513"/>
            <a:ext cx="5163602" cy="1635886"/>
            <a:chOff x="0" y="0"/>
            <a:chExt cx="1359961" cy="4308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59961" cy="430851"/>
            </a:xfrm>
            <a:custGeom>
              <a:avLst/>
              <a:gdLst/>
              <a:ahLst/>
              <a:cxnLst/>
              <a:rect r="r" b="b" t="t" l="l"/>
              <a:pathLst>
                <a:path h="430851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0851"/>
                  </a:lnTo>
                  <a:lnTo>
                    <a:pt x="0" y="430851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359961" cy="4784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Room Inventory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om types, amenities, and availability data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43612" y="7670513"/>
            <a:ext cx="5163602" cy="1659936"/>
            <a:chOff x="0" y="0"/>
            <a:chExt cx="1359961" cy="43718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59961" cy="437185"/>
            </a:xfrm>
            <a:custGeom>
              <a:avLst/>
              <a:gdLst/>
              <a:ahLst/>
              <a:cxnLst/>
              <a:rect r="r" b="b" t="t" l="l"/>
              <a:pathLst>
                <a:path h="437185" w="1359961">
                  <a:moveTo>
                    <a:pt x="0" y="0"/>
                  </a:moveTo>
                  <a:lnTo>
                    <a:pt x="1359961" y="0"/>
                  </a:lnTo>
                  <a:lnTo>
                    <a:pt x="1359961" y="437185"/>
                  </a:lnTo>
                  <a:lnTo>
                    <a:pt x="0" y="437185"/>
                  </a:lnTo>
                  <a:close/>
                </a:path>
              </a:pathLst>
            </a:custGeom>
            <a:solidFill>
              <a:srgbClr val="F0EFF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359961" cy="484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Hotel Branch Information</a:t>
              </a:r>
            </a:p>
            <a:p>
              <a:pPr algn="l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</a:t>
              </a: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ation details, capacity, and property attributes</a:t>
              </a:r>
            </a:p>
            <a:p>
              <a:pPr algn="l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870840" y="9258300"/>
            <a:ext cx="838200" cy="2590734"/>
            <a:chOff x="0" y="0"/>
            <a:chExt cx="1280667" cy="3958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3958326"/>
            </a:xfrm>
            <a:custGeom>
              <a:avLst/>
              <a:gdLst/>
              <a:ahLst/>
              <a:cxnLst/>
              <a:rect r="r" b="b" t="t" l="l"/>
              <a:pathLst>
                <a:path h="3958326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958326"/>
                  </a:lnTo>
                  <a:lnTo>
                    <a:pt x="0" y="3958326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-1703294"/>
            <a:ext cx="838200" cy="3124068"/>
            <a:chOff x="0" y="0"/>
            <a:chExt cx="1280667" cy="47731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259300" y="5499353"/>
            <a:ext cx="2816909" cy="1028700"/>
            <a:chOff x="0" y="0"/>
            <a:chExt cx="5240842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240842" cy="1913890"/>
            </a:xfrm>
            <a:custGeom>
              <a:avLst/>
              <a:gdLst/>
              <a:ahLst/>
              <a:cxnLst/>
              <a:rect r="r" b="b" t="t" l="l"/>
              <a:pathLst>
                <a:path h="1913890" w="5240842">
                  <a:moveTo>
                    <a:pt x="0" y="0"/>
                  </a:moveTo>
                  <a:lnTo>
                    <a:pt x="5240842" y="0"/>
                  </a:lnTo>
                  <a:lnTo>
                    <a:pt x="5240842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600950" y="4246576"/>
            <a:ext cx="3086100" cy="3306121"/>
            <a:chOff x="0" y="0"/>
            <a:chExt cx="812800" cy="87074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70748"/>
            </a:xfrm>
            <a:custGeom>
              <a:avLst/>
              <a:gdLst/>
              <a:ahLst/>
              <a:cxnLst/>
              <a:rect r="r" b="b" t="t" l="l"/>
              <a:pathLst>
                <a:path h="870748" w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742807"/>
                  </a:lnTo>
                  <a:cubicBezTo>
                    <a:pt x="812800" y="776739"/>
                    <a:pt x="799321" y="809282"/>
                    <a:pt x="775327" y="833275"/>
                  </a:cubicBezTo>
                  <a:cubicBezTo>
                    <a:pt x="751333" y="857269"/>
                    <a:pt x="718791" y="870748"/>
                    <a:pt x="684859" y="870748"/>
                  </a:cubicBezTo>
                  <a:lnTo>
                    <a:pt x="127941" y="870748"/>
                  </a:lnTo>
                  <a:cubicBezTo>
                    <a:pt x="94009" y="870748"/>
                    <a:pt x="61467" y="857269"/>
                    <a:pt x="37473" y="833275"/>
                  </a:cubicBezTo>
                  <a:cubicBezTo>
                    <a:pt x="13479" y="809282"/>
                    <a:pt x="0" y="776739"/>
                    <a:pt x="0" y="742807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F0EFF0"/>
            </a:solidFill>
            <a:ln w="952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9088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FactBookings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Booking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Customer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Date ID (FK)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Revenue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Duration of Stay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624795" y="6399854"/>
            <a:ext cx="2784298" cy="2858446"/>
            <a:chOff x="0" y="0"/>
            <a:chExt cx="733313" cy="75284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3313" cy="752842"/>
            </a:xfrm>
            <a:custGeom>
              <a:avLst/>
              <a:gdLst/>
              <a:ahLst/>
              <a:cxnLst/>
              <a:rect r="r" b="b" t="t" l="l"/>
              <a:pathLst>
                <a:path h="752842" w="733313">
                  <a:moveTo>
                    <a:pt x="141809" y="0"/>
                  </a:moveTo>
                  <a:lnTo>
                    <a:pt x="591504" y="0"/>
                  </a:lnTo>
                  <a:cubicBezTo>
                    <a:pt x="629114" y="0"/>
                    <a:pt x="665184" y="14941"/>
                    <a:pt x="691778" y="41535"/>
                  </a:cubicBezTo>
                  <a:cubicBezTo>
                    <a:pt x="718372" y="68129"/>
                    <a:pt x="733313" y="104199"/>
                    <a:pt x="733313" y="141809"/>
                  </a:cubicBezTo>
                  <a:lnTo>
                    <a:pt x="733313" y="611033"/>
                  </a:lnTo>
                  <a:cubicBezTo>
                    <a:pt x="733313" y="689352"/>
                    <a:pt x="669823" y="752842"/>
                    <a:pt x="591504" y="752842"/>
                  </a:cubicBezTo>
                  <a:lnTo>
                    <a:pt x="141809" y="752842"/>
                  </a:lnTo>
                  <a:cubicBezTo>
                    <a:pt x="104199" y="752842"/>
                    <a:pt x="68129" y="737901"/>
                    <a:pt x="41535" y="711307"/>
                  </a:cubicBezTo>
                  <a:cubicBezTo>
                    <a:pt x="14941" y="684713"/>
                    <a:pt x="0" y="648643"/>
                    <a:pt x="0" y="611033"/>
                  </a:cubicBezTo>
                  <a:lnTo>
                    <a:pt x="0" y="141809"/>
                  </a:lnTo>
                  <a:cubicBezTo>
                    <a:pt x="0" y="104199"/>
                    <a:pt x="14941" y="68129"/>
                    <a:pt x="41535" y="41535"/>
                  </a:cubicBezTo>
                  <a:cubicBezTo>
                    <a:pt x="68129" y="14941"/>
                    <a:pt x="104199" y="0"/>
                    <a:pt x="141809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33313" cy="79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DimDate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Date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Full Date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Day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Weekday / Weekend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44350" y="2686483"/>
            <a:ext cx="2835609" cy="2812869"/>
            <a:chOff x="0" y="0"/>
            <a:chExt cx="746827" cy="740838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746827" cy="740838"/>
            </a:xfrm>
            <a:custGeom>
              <a:avLst/>
              <a:gdLst/>
              <a:ahLst/>
              <a:cxnLst/>
              <a:rect r="r" b="b" t="t" l="l"/>
              <a:pathLst>
                <a:path h="740838" w="746827">
                  <a:moveTo>
                    <a:pt x="139243" y="0"/>
                  </a:moveTo>
                  <a:lnTo>
                    <a:pt x="607584" y="0"/>
                  </a:lnTo>
                  <a:cubicBezTo>
                    <a:pt x="644514" y="0"/>
                    <a:pt x="679931" y="14670"/>
                    <a:pt x="706044" y="40783"/>
                  </a:cubicBezTo>
                  <a:cubicBezTo>
                    <a:pt x="732157" y="66896"/>
                    <a:pt x="746827" y="102313"/>
                    <a:pt x="746827" y="139243"/>
                  </a:cubicBezTo>
                  <a:lnTo>
                    <a:pt x="746827" y="601595"/>
                  </a:lnTo>
                  <a:cubicBezTo>
                    <a:pt x="746827" y="678497"/>
                    <a:pt x="684486" y="740838"/>
                    <a:pt x="607584" y="740838"/>
                  </a:cubicBezTo>
                  <a:lnTo>
                    <a:pt x="139243" y="740838"/>
                  </a:lnTo>
                  <a:cubicBezTo>
                    <a:pt x="102313" y="740838"/>
                    <a:pt x="66896" y="726168"/>
                    <a:pt x="40783" y="700055"/>
                  </a:cubicBezTo>
                  <a:cubicBezTo>
                    <a:pt x="14670" y="673942"/>
                    <a:pt x="0" y="638525"/>
                    <a:pt x="0" y="601595"/>
                  </a:cubicBezTo>
                  <a:lnTo>
                    <a:pt x="0" y="139243"/>
                  </a:lnTo>
                  <a:cubicBezTo>
                    <a:pt x="0" y="102313"/>
                    <a:pt x="14670" y="66896"/>
                    <a:pt x="40783" y="40783"/>
                  </a:cubicBezTo>
                  <a:cubicBezTo>
                    <a:pt x="66896" y="14670"/>
                    <a:pt x="102313" y="0"/>
                    <a:pt x="139243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746827" cy="7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DimRoom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Room Type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Bed Count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Price per Night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Amenities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557621" y="2699677"/>
            <a:ext cx="2784298" cy="2812869"/>
            <a:chOff x="0" y="0"/>
            <a:chExt cx="733313" cy="74083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33313" cy="740838"/>
            </a:xfrm>
            <a:custGeom>
              <a:avLst/>
              <a:gdLst/>
              <a:ahLst/>
              <a:cxnLst/>
              <a:rect r="r" b="b" t="t" l="l"/>
              <a:pathLst>
                <a:path h="740838" w="733313">
                  <a:moveTo>
                    <a:pt x="141809" y="0"/>
                  </a:moveTo>
                  <a:lnTo>
                    <a:pt x="591504" y="0"/>
                  </a:lnTo>
                  <a:cubicBezTo>
                    <a:pt x="629114" y="0"/>
                    <a:pt x="665184" y="14941"/>
                    <a:pt x="691778" y="41535"/>
                  </a:cubicBezTo>
                  <a:cubicBezTo>
                    <a:pt x="718372" y="68129"/>
                    <a:pt x="733313" y="104199"/>
                    <a:pt x="733313" y="141809"/>
                  </a:cubicBezTo>
                  <a:lnTo>
                    <a:pt x="733313" y="599029"/>
                  </a:lnTo>
                  <a:cubicBezTo>
                    <a:pt x="733313" y="677348"/>
                    <a:pt x="669823" y="740838"/>
                    <a:pt x="591504" y="740838"/>
                  </a:cubicBezTo>
                  <a:lnTo>
                    <a:pt x="141809" y="740838"/>
                  </a:lnTo>
                  <a:cubicBezTo>
                    <a:pt x="104199" y="740838"/>
                    <a:pt x="68129" y="725898"/>
                    <a:pt x="41535" y="699303"/>
                  </a:cubicBezTo>
                  <a:cubicBezTo>
                    <a:pt x="14941" y="672709"/>
                    <a:pt x="0" y="636639"/>
                    <a:pt x="0" y="599029"/>
                  </a:cubicBezTo>
                  <a:lnTo>
                    <a:pt x="0" y="141809"/>
                  </a:lnTo>
                  <a:cubicBezTo>
                    <a:pt x="0" y="104199"/>
                    <a:pt x="14941" y="68129"/>
                    <a:pt x="41535" y="41535"/>
                  </a:cubicBezTo>
                  <a:cubicBezTo>
                    <a:pt x="68129" y="14941"/>
                    <a:pt x="104199" y="0"/>
                    <a:pt x="141809" y="0"/>
                  </a:cubicBezTo>
                  <a:close/>
                </a:path>
              </a:pathLst>
            </a:custGeom>
            <a:solidFill>
              <a:srgbClr val="CCCCCC"/>
            </a:solidFill>
            <a:ln w="95250" cap="rnd">
              <a:solidFill>
                <a:srgbClr val="0B2734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733313" cy="7789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DimCustomer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Customer ID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Name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Gender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Loyalty Tier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Country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830020" y="6399854"/>
            <a:ext cx="3064269" cy="2858446"/>
            <a:chOff x="0" y="0"/>
            <a:chExt cx="807050" cy="75284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07050" cy="752842"/>
            </a:xfrm>
            <a:custGeom>
              <a:avLst/>
              <a:gdLst/>
              <a:ahLst/>
              <a:cxnLst/>
              <a:rect r="r" b="b" t="t" l="l"/>
              <a:pathLst>
                <a:path h="752842" w="807050">
                  <a:moveTo>
                    <a:pt x="128852" y="0"/>
                  </a:moveTo>
                  <a:lnTo>
                    <a:pt x="678198" y="0"/>
                  </a:lnTo>
                  <a:cubicBezTo>
                    <a:pt x="712372" y="0"/>
                    <a:pt x="745146" y="13575"/>
                    <a:pt x="769310" y="37740"/>
                  </a:cubicBezTo>
                  <a:cubicBezTo>
                    <a:pt x="793475" y="61904"/>
                    <a:pt x="807050" y="94678"/>
                    <a:pt x="807050" y="128852"/>
                  </a:cubicBezTo>
                  <a:lnTo>
                    <a:pt x="807050" y="623990"/>
                  </a:lnTo>
                  <a:cubicBezTo>
                    <a:pt x="807050" y="695153"/>
                    <a:pt x="749361" y="752842"/>
                    <a:pt x="678198" y="752842"/>
                  </a:cubicBezTo>
                  <a:lnTo>
                    <a:pt x="128852" y="752842"/>
                  </a:lnTo>
                  <a:cubicBezTo>
                    <a:pt x="94678" y="752842"/>
                    <a:pt x="61904" y="739266"/>
                    <a:pt x="37740" y="715102"/>
                  </a:cubicBezTo>
                  <a:cubicBezTo>
                    <a:pt x="13575" y="690937"/>
                    <a:pt x="0" y="658163"/>
                    <a:pt x="0" y="623990"/>
                  </a:cubicBezTo>
                  <a:lnTo>
                    <a:pt x="0" y="128852"/>
                  </a:lnTo>
                  <a:cubicBezTo>
                    <a:pt x="0" y="94678"/>
                    <a:pt x="13575" y="61904"/>
                    <a:pt x="37740" y="37740"/>
                  </a:cubicBezTo>
                  <a:cubicBezTo>
                    <a:pt x="61904" y="13575"/>
                    <a:pt x="94678" y="0"/>
                    <a:pt x="128852" y="0"/>
                  </a:cubicBezTo>
                  <a:close/>
                </a:path>
              </a:pathLst>
            </a:custGeom>
            <a:solidFill>
              <a:srgbClr val="CCCCCC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807050" cy="7909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DimBranch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ID (PK)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Branch Name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Location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 Rating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231F2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Manager Name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7" id="27"/>
          <p:cNvSpPr/>
          <p:nvPr/>
        </p:nvSpPr>
        <p:spPr>
          <a:xfrm>
            <a:off x="6341919" y="4106112"/>
            <a:ext cx="1259031" cy="1793525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10687050" y="5899637"/>
            <a:ext cx="1142970" cy="21767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 flipV="true">
            <a:off x="6409092" y="6349905"/>
            <a:ext cx="1191858" cy="108849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 flipV="true">
            <a:off x="10687050" y="4092918"/>
            <a:ext cx="1257300" cy="134067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1" id="31"/>
          <p:cNvSpPr txBox="true"/>
          <p:nvPr/>
        </p:nvSpPr>
        <p:spPr>
          <a:xfrm rot="0">
            <a:off x="3036197" y="910881"/>
            <a:ext cx="13053806" cy="17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Model (Sta</a:t>
            </a:r>
            <a:r>
              <a:rPr lang="en-US" b="true" sz="29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 Schema) 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CBB29F"/>
                </a:solidFill>
                <a:latin typeface="Poppins"/>
                <a:ea typeface="Poppins"/>
                <a:cs typeface="Poppins"/>
                <a:sym typeface="Poppins"/>
              </a:rPr>
              <a:t>A star schema organises data with a central fact table linked to dimension tables, enabling faster queries, simpler analysis, and scalable reporting.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1028700" cy="1665889"/>
            <a:chOff x="0" y="0"/>
            <a:chExt cx="2947487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947487" cy="4773195"/>
            </a:xfrm>
            <a:custGeom>
              <a:avLst/>
              <a:gdLst/>
              <a:ahLst/>
              <a:cxnLst/>
              <a:rect r="r" b="b" t="t" l="l"/>
              <a:pathLst>
                <a:path h="4773195" w="2947487">
                  <a:moveTo>
                    <a:pt x="0" y="0"/>
                  </a:moveTo>
                  <a:lnTo>
                    <a:pt x="2947487" y="0"/>
                  </a:lnTo>
                  <a:lnTo>
                    <a:pt x="294748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932604" y="9595951"/>
            <a:ext cx="838200" cy="2590734"/>
            <a:chOff x="0" y="0"/>
            <a:chExt cx="1280667" cy="39583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80667" cy="3958326"/>
            </a:xfrm>
            <a:custGeom>
              <a:avLst/>
              <a:gdLst/>
              <a:ahLst/>
              <a:cxnLst/>
              <a:rect r="r" b="b" t="t" l="l"/>
              <a:pathLst>
                <a:path h="3958326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3958326"/>
                  </a:lnTo>
                  <a:lnTo>
                    <a:pt x="0" y="3958326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-1703294"/>
            <a:ext cx="838200" cy="3343913"/>
            <a:chOff x="0" y="0"/>
            <a:chExt cx="1280667" cy="51090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0667" cy="5109092"/>
            </a:xfrm>
            <a:custGeom>
              <a:avLst/>
              <a:gdLst/>
              <a:ahLst/>
              <a:cxnLst/>
              <a:rect r="r" b="b" t="t" l="l"/>
              <a:pathLst>
                <a:path h="5109092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5109092"/>
                  </a:lnTo>
                  <a:lnTo>
                    <a:pt x="0" y="5109092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6859530" y="5499353"/>
            <a:ext cx="3216679" cy="1028700"/>
            <a:chOff x="0" y="0"/>
            <a:chExt cx="5984611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84611" cy="1913890"/>
            </a:xfrm>
            <a:custGeom>
              <a:avLst/>
              <a:gdLst/>
              <a:ahLst/>
              <a:cxnLst/>
              <a:rect r="r" b="b" t="t" l="l"/>
              <a:pathLst>
                <a:path h="1913890" w="5984611">
                  <a:moveTo>
                    <a:pt x="0" y="0"/>
                  </a:moveTo>
                  <a:lnTo>
                    <a:pt x="5984611" y="0"/>
                  </a:lnTo>
                  <a:lnTo>
                    <a:pt x="5984611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8700" y="1708897"/>
            <a:ext cx="5064728" cy="7549403"/>
            <a:chOff x="0" y="0"/>
            <a:chExt cx="1333920" cy="198832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33920" cy="1988320"/>
            </a:xfrm>
            <a:custGeom>
              <a:avLst/>
              <a:gdLst/>
              <a:ahLst/>
              <a:cxnLst/>
              <a:rect r="r" b="b" t="t" l="l"/>
              <a:pathLst>
                <a:path h="1988320" w="1333920">
                  <a:moveTo>
                    <a:pt x="77958" y="0"/>
                  </a:moveTo>
                  <a:lnTo>
                    <a:pt x="1255962" y="0"/>
                  </a:lnTo>
                  <a:cubicBezTo>
                    <a:pt x="1276638" y="0"/>
                    <a:pt x="1296467" y="8213"/>
                    <a:pt x="1311087" y="22833"/>
                  </a:cubicBezTo>
                  <a:cubicBezTo>
                    <a:pt x="1325707" y="37454"/>
                    <a:pt x="1333920" y="57283"/>
                    <a:pt x="1333920" y="77958"/>
                  </a:cubicBezTo>
                  <a:lnTo>
                    <a:pt x="1333920" y="1910362"/>
                  </a:lnTo>
                  <a:cubicBezTo>
                    <a:pt x="1333920" y="1931038"/>
                    <a:pt x="1325707" y="1950867"/>
                    <a:pt x="1311087" y="1965487"/>
                  </a:cubicBezTo>
                  <a:cubicBezTo>
                    <a:pt x="1296467" y="1980107"/>
                    <a:pt x="1276638" y="1988320"/>
                    <a:pt x="1255962" y="1988320"/>
                  </a:cubicBezTo>
                  <a:lnTo>
                    <a:pt x="77958" y="1988320"/>
                  </a:lnTo>
                  <a:cubicBezTo>
                    <a:pt x="57283" y="1988320"/>
                    <a:pt x="37454" y="1980107"/>
                    <a:pt x="22833" y="1965487"/>
                  </a:cubicBezTo>
                  <a:cubicBezTo>
                    <a:pt x="8213" y="1950867"/>
                    <a:pt x="0" y="1931038"/>
                    <a:pt x="0" y="1910362"/>
                  </a:cubicBezTo>
                  <a:lnTo>
                    <a:pt x="0" y="77958"/>
                  </a:lnTo>
                  <a:cubicBezTo>
                    <a:pt x="0" y="57283"/>
                    <a:pt x="8213" y="37454"/>
                    <a:pt x="22833" y="22833"/>
                  </a:cubicBezTo>
                  <a:cubicBezTo>
                    <a:pt x="37454" y="8213"/>
                    <a:pt x="57283" y="0"/>
                    <a:pt x="77958" y="0"/>
                  </a:cubicBezTo>
                  <a:close/>
                </a:path>
              </a:pathLst>
            </a:custGeom>
            <a:solidFill>
              <a:srgbClr val="F0EFF0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333920" cy="20454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</a:p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Stay Duration Calculation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Formula: Stay Duration = Check-out Date − Check-in Date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Automatically computed for every booking to enable downstream analytics and customer segmentation.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07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1708897"/>
            <a:ext cx="5038725" cy="1360394"/>
            <a:chOff x="0" y="0"/>
            <a:chExt cx="1327072" cy="3582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27072" cy="358293"/>
            </a:xfrm>
            <a:custGeom>
              <a:avLst/>
              <a:gdLst/>
              <a:ahLst/>
              <a:cxnLst/>
              <a:rect r="r" b="b" t="t" l="l"/>
              <a:pathLst>
                <a:path h="358293" w="1327072">
                  <a:moveTo>
                    <a:pt x="78361" y="0"/>
                  </a:moveTo>
                  <a:lnTo>
                    <a:pt x="1248711" y="0"/>
                  </a:lnTo>
                  <a:cubicBezTo>
                    <a:pt x="1291988" y="0"/>
                    <a:pt x="1327072" y="35083"/>
                    <a:pt x="1327072" y="78361"/>
                  </a:cubicBezTo>
                  <a:lnTo>
                    <a:pt x="1327072" y="279932"/>
                  </a:lnTo>
                  <a:cubicBezTo>
                    <a:pt x="1327072" y="323210"/>
                    <a:pt x="1291988" y="358293"/>
                    <a:pt x="1248711" y="358293"/>
                  </a:cubicBezTo>
                  <a:lnTo>
                    <a:pt x="78361" y="358293"/>
                  </a:lnTo>
                  <a:cubicBezTo>
                    <a:pt x="35083" y="358293"/>
                    <a:pt x="0" y="323210"/>
                    <a:pt x="0" y="279932"/>
                  </a:cubicBezTo>
                  <a:lnTo>
                    <a:pt x="0" y="78361"/>
                  </a:lnTo>
                  <a:cubicBezTo>
                    <a:pt x="0" y="35083"/>
                    <a:pt x="35083" y="0"/>
                    <a:pt x="78361" y="0"/>
                  </a:cubicBezTo>
                  <a:close/>
                </a:path>
              </a:pathLst>
            </a:custGeom>
            <a:solidFill>
              <a:srgbClr val="00021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1327072" cy="4344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493478" y="1640619"/>
            <a:ext cx="4878251" cy="7617681"/>
            <a:chOff x="0" y="0"/>
            <a:chExt cx="1284807" cy="200630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84807" cy="2006303"/>
            </a:xfrm>
            <a:custGeom>
              <a:avLst/>
              <a:gdLst/>
              <a:ahLst/>
              <a:cxnLst/>
              <a:rect r="r" b="b" t="t" l="l"/>
              <a:pathLst>
                <a:path h="2006303" w="1284807">
                  <a:moveTo>
                    <a:pt x="80938" y="0"/>
                  </a:moveTo>
                  <a:lnTo>
                    <a:pt x="1203868" y="0"/>
                  </a:lnTo>
                  <a:cubicBezTo>
                    <a:pt x="1248570" y="0"/>
                    <a:pt x="1284807" y="36237"/>
                    <a:pt x="1284807" y="80938"/>
                  </a:cubicBezTo>
                  <a:lnTo>
                    <a:pt x="1284807" y="1925364"/>
                  </a:lnTo>
                  <a:cubicBezTo>
                    <a:pt x="1284807" y="1970066"/>
                    <a:pt x="1248570" y="2006303"/>
                    <a:pt x="1203868" y="2006303"/>
                  </a:cubicBezTo>
                  <a:lnTo>
                    <a:pt x="80938" y="2006303"/>
                  </a:lnTo>
                  <a:cubicBezTo>
                    <a:pt x="36237" y="2006303"/>
                    <a:pt x="0" y="1970066"/>
                    <a:pt x="0" y="1925364"/>
                  </a:cubicBezTo>
                  <a:lnTo>
                    <a:pt x="0" y="80938"/>
                  </a:lnTo>
                  <a:cubicBezTo>
                    <a:pt x="0" y="36237"/>
                    <a:pt x="36237" y="0"/>
                    <a:pt x="80938" y="0"/>
                  </a:cubicBezTo>
                  <a:close/>
                </a:path>
              </a:pathLst>
            </a:custGeom>
            <a:solidFill>
              <a:srgbClr val="F0EF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284807" cy="2053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  </a:t>
              </a: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Stay Type Formula </a:t>
              </a:r>
            </a:p>
            <a:p>
              <a:pPr algn="l">
                <a:lnSpc>
                  <a:spcPts val="3499"/>
                </a:lnSpc>
              </a:pP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Day Use: 1 day (business travellers, hourly bookings)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Short Stay: ≤ 3 days (weekend getaways)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Extended Stay: 4–7 days (vacation travellers)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Long Stay: ≥ 8 days (corporate relocations, extended trips)</a:t>
              </a:r>
            </a:p>
            <a:p>
              <a:pPr algn="l">
                <a:lnSpc>
                  <a:spcPts val="419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948552" y="1708897"/>
            <a:ext cx="4901453" cy="7549403"/>
            <a:chOff x="0" y="0"/>
            <a:chExt cx="1290918" cy="198832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90918" cy="1988320"/>
            </a:xfrm>
            <a:custGeom>
              <a:avLst/>
              <a:gdLst/>
              <a:ahLst/>
              <a:cxnLst/>
              <a:rect r="r" b="b" t="t" l="l"/>
              <a:pathLst>
                <a:path h="1988320" w="1290918">
                  <a:moveTo>
                    <a:pt x="80555" y="0"/>
                  </a:moveTo>
                  <a:lnTo>
                    <a:pt x="1210362" y="0"/>
                  </a:lnTo>
                  <a:cubicBezTo>
                    <a:pt x="1254852" y="0"/>
                    <a:pt x="1290918" y="36066"/>
                    <a:pt x="1290918" y="80555"/>
                  </a:cubicBezTo>
                  <a:lnTo>
                    <a:pt x="1290918" y="1907765"/>
                  </a:lnTo>
                  <a:cubicBezTo>
                    <a:pt x="1290918" y="1952254"/>
                    <a:pt x="1254852" y="1988320"/>
                    <a:pt x="1210362" y="1988320"/>
                  </a:cubicBezTo>
                  <a:lnTo>
                    <a:pt x="80555" y="1988320"/>
                  </a:lnTo>
                  <a:cubicBezTo>
                    <a:pt x="36066" y="1988320"/>
                    <a:pt x="0" y="1952254"/>
                    <a:pt x="0" y="1907765"/>
                  </a:cubicBezTo>
                  <a:lnTo>
                    <a:pt x="0" y="80555"/>
                  </a:lnTo>
                  <a:cubicBezTo>
                    <a:pt x="0" y="36066"/>
                    <a:pt x="36066" y="0"/>
                    <a:pt x="80555" y="0"/>
                  </a:cubicBezTo>
                  <a:close/>
                </a:path>
              </a:pathLst>
            </a:custGeom>
            <a:solidFill>
              <a:srgbClr val="F0EFF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90918" cy="20359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</a:p>
            <a:p>
              <a:pPr algn="l">
                <a:lnSpc>
                  <a:spcPts val="4199"/>
                </a:lnSpc>
              </a:pP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 </a:t>
              </a:r>
              <a:r>
                <a:rPr lang="en-US" sz="299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Room Category Logic</a:t>
              </a:r>
            </a:p>
            <a:p>
              <a:pPr algn="l">
                <a:lnSpc>
                  <a:spcPts val="4199"/>
                </a:lnSpc>
              </a:pP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Standard: ≤ 3 days capacity (economy segment)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Deluxe: ≤ 6 days capacity (mid-tier comfort)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Premium: ≤ 10 days capacity (luxury experience)</a:t>
              </a:r>
            </a:p>
            <a:p>
              <a:pPr algn="l" marL="539746" indent="-269873" lvl="1">
                <a:lnSpc>
                  <a:spcPts val="349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Suite: &gt; 10 days capacity (executive-level accommodations)</a:t>
              </a:r>
            </a:p>
            <a:p>
              <a:pPr algn="l">
                <a:lnSpc>
                  <a:spcPts val="419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6493478" y="1640619"/>
            <a:ext cx="4878251" cy="1360394"/>
            <a:chOff x="0" y="0"/>
            <a:chExt cx="1284807" cy="35829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4807" cy="358293"/>
            </a:xfrm>
            <a:custGeom>
              <a:avLst/>
              <a:gdLst/>
              <a:ahLst/>
              <a:cxnLst/>
              <a:rect r="r" b="b" t="t" l="l"/>
              <a:pathLst>
                <a:path h="358293" w="1284807">
                  <a:moveTo>
                    <a:pt x="80938" y="0"/>
                  </a:moveTo>
                  <a:lnTo>
                    <a:pt x="1203868" y="0"/>
                  </a:lnTo>
                  <a:cubicBezTo>
                    <a:pt x="1248570" y="0"/>
                    <a:pt x="1284807" y="36237"/>
                    <a:pt x="1284807" y="80938"/>
                  </a:cubicBezTo>
                  <a:lnTo>
                    <a:pt x="1284807" y="277355"/>
                  </a:lnTo>
                  <a:cubicBezTo>
                    <a:pt x="1284807" y="322056"/>
                    <a:pt x="1248570" y="358293"/>
                    <a:pt x="1203868" y="358293"/>
                  </a:cubicBezTo>
                  <a:lnTo>
                    <a:pt x="80938" y="358293"/>
                  </a:lnTo>
                  <a:cubicBezTo>
                    <a:pt x="36237" y="358293"/>
                    <a:pt x="0" y="322056"/>
                    <a:pt x="0" y="277355"/>
                  </a:cubicBezTo>
                  <a:lnTo>
                    <a:pt x="0" y="80938"/>
                  </a:lnTo>
                  <a:cubicBezTo>
                    <a:pt x="0" y="36237"/>
                    <a:pt x="36237" y="0"/>
                    <a:pt x="80938" y="0"/>
                  </a:cubicBezTo>
                  <a:close/>
                </a:path>
              </a:pathLst>
            </a:custGeom>
            <a:solidFill>
              <a:srgbClr val="00021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85725"/>
              <a:ext cx="1284807" cy="44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2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58077" y="1640619"/>
            <a:ext cx="4901453" cy="1360394"/>
            <a:chOff x="0" y="0"/>
            <a:chExt cx="1290918" cy="3582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290918" cy="358293"/>
            </a:xfrm>
            <a:custGeom>
              <a:avLst/>
              <a:gdLst/>
              <a:ahLst/>
              <a:cxnLst/>
              <a:rect r="r" b="b" t="t" l="l"/>
              <a:pathLst>
                <a:path h="358293" w="1290918">
                  <a:moveTo>
                    <a:pt x="80555" y="0"/>
                  </a:moveTo>
                  <a:lnTo>
                    <a:pt x="1210362" y="0"/>
                  </a:lnTo>
                  <a:cubicBezTo>
                    <a:pt x="1254852" y="0"/>
                    <a:pt x="1290918" y="36066"/>
                    <a:pt x="1290918" y="80555"/>
                  </a:cubicBezTo>
                  <a:lnTo>
                    <a:pt x="1290918" y="277738"/>
                  </a:lnTo>
                  <a:cubicBezTo>
                    <a:pt x="1290918" y="299102"/>
                    <a:pt x="1282431" y="319592"/>
                    <a:pt x="1267324" y="334699"/>
                  </a:cubicBezTo>
                  <a:cubicBezTo>
                    <a:pt x="1252216" y="349806"/>
                    <a:pt x="1231727" y="358293"/>
                    <a:pt x="1210362" y="358293"/>
                  </a:cubicBezTo>
                  <a:lnTo>
                    <a:pt x="80555" y="358293"/>
                  </a:lnTo>
                  <a:cubicBezTo>
                    <a:pt x="36066" y="358293"/>
                    <a:pt x="0" y="322227"/>
                    <a:pt x="0" y="277738"/>
                  </a:cubicBezTo>
                  <a:lnTo>
                    <a:pt x="0" y="80555"/>
                  </a:lnTo>
                  <a:cubicBezTo>
                    <a:pt x="0" y="36066"/>
                    <a:pt x="36066" y="0"/>
                    <a:pt x="80555" y="0"/>
                  </a:cubicBezTo>
                  <a:close/>
                </a:path>
              </a:pathLst>
            </a:custGeom>
            <a:solidFill>
              <a:srgbClr val="000212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85725"/>
              <a:ext cx="1290918" cy="4440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</a:pPr>
              <a:r>
                <a:rPr lang="en-US" sz="40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3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142105" y="457200"/>
            <a:ext cx="8702747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Rules &amp; Derived Fields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0"/>
            <a:ext cx="1028700" cy="10287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1879109"/>
            <a:ext cx="16514745" cy="7142627"/>
          </a:xfrm>
          <a:custGeom>
            <a:avLst/>
            <a:gdLst/>
            <a:ahLst/>
            <a:cxnLst/>
            <a:rect r="r" b="b" t="t" l="l"/>
            <a:pathLst>
              <a:path h="7142627" w="16514745">
                <a:moveTo>
                  <a:pt x="0" y="0"/>
                </a:moveTo>
                <a:lnTo>
                  <a:pt x="16514745" y="0"/>
                </a:lnTo>
                <a:lnTo>
                  <a:pt x="16514745" y="7142628"/>
                </a:lnTo>
                <a:lnTo>
                  <a:pt x="0" y="7142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44289" y="419100"/>
            <a:ext cx="679942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</a:t>
            </a:r>
            <a:r>
              <a:rPr lang="en-US" b="true" sz="5199">
                <a:solidFill>
                  <a:srgbClr val="D4BB9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dule 1 Dashboard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7592411"/>
            <a:ext cx="224444" cy="1665889"/>
            <a:chOff x="0" y="0"/>
            <a:chExt cx="643088" cy="47731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43088" cy="4773195"/>
            </a:xfrm>
            <a:custGeom>
              <a:avLst/>
              <a:gdLst/>
              <a:ahLst/>
              <a:cxnLst/>
              <a:rect r="r" b="b" t="t" l="l"/>
              <a:pathLst>
                <a:path h="4773195" w="643088">
                  <a:moveTo>
                    <a:pt x="0" y="0"/>
                  </a:moveTo>
                  <a:lnTo>
                    <a:pt x="643088" y="0"/>
                  </a:lnTo>
                  <a:lnTo>
                    <a:pt x="643088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001944" y="888351"/>
            <a:ext cx="11707773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MODULE 2 - OCCUPANCY &amp; REVENUE METRICS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7362" y="1995865"/>
            <a:ext cx="17162170" cy="1128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13"/>
              </a:lnSpc>
              <a:spcBef>
                <a:spcPct val="0"/>
              </a:spcBef>
            </a:pPr>
            <a:r>
              <a:rPr lang="en-US" b="true" sz="2427">
                <a:solidFill>
                  <a:srgbClr val="CBB29F"/>
                </a:solidFill>
                <a:latin typeface="Poppins Bold"/>
                <a:ea typeface="Poppins Bold"/>
                <a:cs typeface="Poppins Bold"/>
                <a:sym typeface="Poppins Bold"/>
              </a:rPr>
              <a:t>MODULE 2 EVALUATES HOTEL PERFORMANCE USING OCCUPANCY AND REVENUE KPIS LIKE OCCUPANCY %, ADR, AND REVPAR. IT ANALYZES TRENDS OVER TIME AND COMPARES BOOKING CHANNELS TO SUPPORT DATA-DRIVEN REVENUE DECISIONS.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0856" y="3486052"/>
            <a:ext cx="5960255" cy="35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0"/>
              </a:lnSpc>
              <a:spcBef>
                <a:spcPct val="0"/>
              </a:spcBef>
            </a:pPr>
            <a:r>
              <a:rPr lang="en-US" b="true" sz="2200" u="sng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PERFORMANCE INDICATORS (KPIS) :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440856" y="4105177"/>
            <a:ext cx="7896537" cy="2507150"/>
          </a:xfrm>
          <a:custGeom>
            <a:avLst/>
            <a:gdLst/>
            <a:ahLst/>
            <a:cxnLst/>
            <a:rect r="r" b="b" t="t" l="l"/>
            <a:pathLst>
              <a:path h="2507150" w="7896537">
                <a:moveTo>
                  <a:pt x="0" y="0"/>
                </a:moveTo>
                <a:lnTo>
                  <a:pt x="7896536" y="0"/>
                </a:lnTo>
                <a:lnTo>
                  <a:pt x="7896536" y="2507150"/>
                </a:lnTo>
                <a:lnTo>
                  <a:pt x="0" y="250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94540" y="4249876"/>
            <a:ext cx="6944275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Occupancy % = (Rooms Sold ÷ Rooms Available) × 100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7362" y="4320860"/>
            <a:ext cx="501338" cy="551181"/>
            <a:chOff x="0" y="0"/>
            <a:chExt cx="812800" cy="893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9375" y="4417270"/>
            <a:ext cx="519325" cy="35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2388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4540" y="5086350"/>
            <a:ext cx="6944275" cy="1199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0"/>
              </a:lnSpc>
              <a:spcBef>
                <a:spcPct val="0"/>
              </a:spcBef>
            </a:pPr>
            <a:r>
              <a:rPr lang="en-US" sz="2292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Shows how many hotel rooms are occupied out of total available rooms.</a:t>
            </a:r>
          </a:p>
          <a:p>
            <a:pPr algn="l">
              <a:lnSpc>
                <a:spcPts val="3210"/>
              </a:lnSpc>
              <a:spcBef>
                <a:spcPct val="0"/>
              </a:spcBef>
            </a:pPr>
            <a:r>
              <a:rPr lang="en-US" sz="2292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 ➡ Helps measure room utilization efficiency.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8663238" y="4105177"/>
            <a:ext cx="7896537" cy="2507150"/>
          </a:xfrm>
          <a:custGeom>
            <a:avLst/>
            <a:gdLst/>
            <a:ahLst/>
            <a:cxnLst/>
            <a:rect r="r" b="b" t="t" l="l"/>
            <a:pathLst>
              <a:path h="2507150" w="7896537">
                <a:moveTo>
                  <a:pt x="0" y="0"/>
                </a:moveTo>
                <a:lnTo>
                  <a:pt x="7896537" y="0"/>
                </a:lnTo>
                <a:lnTo>
                  <a:pt x="7896537" y="2507150"/>
                </a:lnTo>
                <a:lnTo>
                  <a:pt x="0" y="25071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8939526" y="4263710"/>
            <a:ext cx="6906493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ADR (Average Daily Rate ) =  Total Room Revenue ÷ Rooms Sold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8939526" y="4307026"/>
            <a:ext cx="501338" cy="551181"/>
            <a:chOff x="0" y="0"/>
            <a:chExt cx="812800" cy="89360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939526" y="4403436"/>
            <a:ext cx="519325" cy="35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2388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47297" y="5086350"/>
            <a:ext cx="5774889" cy="799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Average revenue earned per sold room.</a:t>
            </a:r>
          </a:p>
          <a:p>
            <a:pPr algn="l">
              <a:lnSpc>
                <a:spcPts val="3205"/>
              </a:lnSpc>
              <a:spcBef>
                <a:spcPct val="0"/>
              </a:spcBef>
            </a:pPr>
            <a:r>
              <a:rPr lang="en-US" sz="2289">
                <a:solidFill>
                  <a:srgbClr val="D4BB99"/>
                </a:solidFill>
                <a:latin typeface="Poppins"/>
                <a:ea typeface="Poppins"/>
                <a:cs typeface="Poppins"/>
                <a:sym typeface="Poppins"/>
              </a:rPr>
              <a:t> ➡ Indicates pricing strength.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4361508" y="6898077"/>
            <a:ext cx="8603461" cy="2731599"/>
          </a:xfrm>
          <a:custGeom>
            <a:avLst/>
            <a:gdLst/>
            <a:ahLst/>
            <a:cxnLst/>
            <a:rect r="r" b="b" t="t" l="l"/>
            <a:pathLst>
              <a:path h="2731599" w="8603461">
                <a:moveTo>
                  <a:pt x="0" y="0"/>
                </a:moveTo>
                <a:lnTo>
                  <a:pt x="8603461" y="0"/>
                </a:lnTo>
                <a:lnTo>
                  <a:pt x="8603461" y="2731599"/>
                </a:lnTo>
                <a:lnTo>
                  <a:pt x="0" y="2731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013462" y="7150504"/>
            <a:ext cx="7299553" cy="78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b="true" sz="21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RevPAR (Revenue per Available Room) = ADR × Occupancy %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232703" y="8180474"/>
            <a:ext cx="7378803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Combines Occupancy % and ADR to show overall revenue efficiency.</a:t>
            </a:r>
          </a:p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D4BB99"/>
                </a:solidFill>
                <a:latin typeface="Canva Sans"/>
                <a:ea typeface="Canva Sans"/>
                <a:cs typeface="Canva Sans"/>
                <a:sym typeface="Canva Sans"/>
              </a:rPr>
              <a:t> ➡ Most important hotel performance metric.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4666677" y="7207654"/>
            <a:ext cx="501338" cy="551181"/>
            <a:chOff x="0" y="0"/>
            <a:chExt cx="812800" cy="89360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93608"/>
            </a:xfrm>
            <a:custGeom>
              <a:avLst/>
              <a:gdLst/>
              <a:ahLst/>
              <a:cxnLst/>
              <a:rect r="r" b="b" t="t" l="l"/>
              <a:pathLst>
                <a:path h="893608" w="812800">
                  <a:moveTo>
                    <a:pt x="406400" y="0"/>
                  </a:moveTo>
                  <a:cubicBezTo>
                    <a:pt x="181951" y="0"/>
                    <a:pt x="0" y="200041"/>
                    <a:pt x="0" y="446804"/>
                  </a:cubicBezTo>
                  <a:cubicBezTo>
                    <a:pt x="0" y="693567"/>
                    <a:pt x="181951" y="893608"/>
                    <a:pt x="406400" y="893608"/>
                  </a:cubicBezTo>
                  <a:cubicBezTo>
                    <a:pt x="630849" y="893608"/>
                    <a:pt x="812800" y="693567"/>
                    <a:pt x="812800" y="446804"/>
                  </a:cubicBezTo>
                  <a:cubicBezTo>
                    <a:pt x="812800" y="20004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BB29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76200" y="45676"/>
              <a:ext cx="660400" cy="764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4657684" y="7304064"/>
            <a:ext cx="519325" cy="358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6"/>
              </a:lnSpc>
            </a:pPr>
            <a:r>
              <a:rPr lang="en-US" sz="2388">
                <a:solidFill>
                  <a:srgbClr val="44302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6840200" y="7483244"/>
            <a:ext cx="838200" cy="3124068"/>
            <a:chOff x="0" y="0"/>
            <a:chExt cx="1280667" cy="477319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  <p:grpSp>
        <p:nvGrpSpPr>
          <p:cNvPr name="Group 30" id="30"/>
          <p:cNvGrpSpPr/>
          <p:nvPr/>
        </p:nvGrpSpPr>
        <p:grpSpPr>
          <a:xfrm rot="-5400000">
            <a:off x="-194656" y="-937769"/>
            <a:ext cx="838200" cy="3124068"/>
            <a:chOff x="0" y="0"/>
            <a:chExt cx="1280667" cy="477319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280667" cy="4773195"/>
            </a:xfrm>
            <a:custGeom>
              <a:avLst/>
              <a:gdLst/>
              <a:ahLst/>
              <a:cxnLst/>
              <a:rect r="r" b="b" t="t" l="l"/>
              <a:pathLst>
                <a:path h="4773195" w="1280667">
                  <a:moveTo>
                    <a:pt x="0" y="0"/>
                  </a:moveTo>
                  <a:lnTo>
                    <a:pt x="1280667" y="0"/>
                  </a:lnTo>
                  <a:lnTo>
                    <a:pt x="1280667" y="4773195"/>
                  </a:lnTo>
                  <a:lnTo>
                    <a:pt x="0" y="4773195"/>
                  </a:lnTo>
                  <a:close/>
                </a:path>
              </a:pathLst>
            </a:custGeom>
            <a:solidFill>
              <a:srgbClr val="CBB29F">
                <a:alpha val="60000"/>
              </a:srgbClr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27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7155"/>
            <a:ext cx="16452286" cy="9400537"/>
          </a:xfrm>
          <a:custGeom>
            <a:avLst/>
            <a:gdLst/>
            <a:ahLst/>
            <a:cxnLst/>
            <a:rect r="r" b="b" t="t" l="l"/>
            <a:pathLst>
              <a:path h="9400537" w="16452286">
                <a:moveTo>
                  <a:pt x="0" y="0"/>
                </a:moveTo>
                <a:lnTo>
                  <a:pt x="16452286" y="0"/>
                </a:lnTo>
                <a:lnTo>
                  <a:pt x="16452286" y="9400536"/>
                </a:lnTo>
                <a:lnTo>
                  <a:pt x="0" y="940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5" t="0" r="-1475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DAG7mbKR0WM</dc:identifier>
  <dcterms:modified xsi:type="dcterms:W3CDTF">2011-08-01T06:04:30Z</dcterms:modified>
  <cp:revision>1</cp:revision>
  <dc:title>HOTEL REVENUE ANALYSIS</dc:title>
</cp:coreProperties>
</file>